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3" r:id="rId4"/>
    <p:sldMasterId id="2147483704" r:id="rId5"/>
    <p:sldMasterId id="2147483705" r:id="rId6"/>
    <p:sldMasterId id="2147483706" r:id="rId7"/>
    <p:sldMasterId id="214748370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</p:sldIdLst>
  <p:sldSz cy="6858000" cx="12192000"/>
  <p:notesSz cx="6858000" cy="9144000"/>
  <p:embeddedFontLst>
    <p:embeddedFont>
      <p:font typeface="Corben"/>
      <p:bold r:id="rId16"/>
    </p:embeddedFon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font" Target="fonts/OpenSans-regular.fntdata"/><Relationship Id="rId16" Type="http://schemas.openxmlformats.org/officeDocument/2006/relationships/font" Target="fonts/Corben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OpenSans-italic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OpenSans-bold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Google Shape;27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Google Shape;289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3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3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3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3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3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3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3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3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3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4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4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4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4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4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4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4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4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4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4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4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4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4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4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4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4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4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4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4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4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4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5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5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5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5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5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5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5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5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5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5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5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5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5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5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5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5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5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5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5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Google Shape;246;p5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5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p5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Google Shape;253;p6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6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44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55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545D"/>
            </a:gs>
            <a:gs pos="45999">
              <a:srgbClr val="F7535C">
                <a:alpha val="83529"/>
              </a:srgbClr>
            </a:gs>
            <a:gs pos="98999">
              <a:srgbClr val="FA545D">
                <a:alpha val="65098"/>
              </a:srgbClr>
            </a:gs>
            <a:gs pos="100000">
              <a:srgbClr val="FA545D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9AA2E"/>
            </a:gs>
            <a:gs pos="43999">
              <a:srgbClr val="E9AA2E">
                <a:alpha val="72549"/>
              </a:srgbClr>
            </a:gs>
            <a:gs pos="100000">
              <a:srgbClr val="E9AA2E">
                <a:alpha val="37647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56" name="Google Shape;56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66A16"/>
            </a:gs>
            <a:gs pos="45999">
              <a:srgbClr val="088A1D">
                <a:alpha val="62352"/>
              </a:srgbClr>
            </a:gs>
            <a:gs pos="98999">
              <a:srgbClr val="088A1D">
                <a:alpha val="19607"/>
              </a:srgbClr>
            </a:gs>
            <a:gs pos="100000">
              <a:srgbClr val="088A1D">
                <a:alpha val="18431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106" name="Google Shape;106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36C75"/>
            </a:gs>
            <a:gs pos="45000">
              <a:srgbClr val="036C75">
                <a:alpha val="83921"/>
              </a:srgbClr>
            </a:gs>
            <a:gs pos="100000">
              <a:srgbClr val="036C75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156" name="Google Shape;156;p3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77C5"/>
            </a:gs>
            <a:gs pos="43999">
              <a:srgbClr val="0077C5">
                <a:alpha val="80000"/>
              </a:srgbClr>
            </a:gs>
            <a:gs pos="100000">
              <a:srgbClr val="0077C5">
                <a:alpha val="54901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206" name="Google Shape;206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hyperlink" Target="http://www.youtube.com/watch?v=kIbDKrnMAHI" TargetMode="External"/><Relationship Id="rId5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globalis.se/laender/vatikanstaten" TargetMode="External"/><Relationship Id="rId4" Type="http://schemas.openxmlformats.org/officeDocument/2006/relationships/hyperlink" Target="https://www.katolskakyrkan.se/kyrkan-i-varlden/vatikanen/paven" TargetMode="External"/><Relationship Id="rId9" Type="http://schemas.openxmlformats.org/officeDocument/2006/relationships/image" Target="../media/image2.png"/><Relationship Id="rId5" Type="http://schemas.openxmlformats.org/officeDocument/2006/relationships/hyperlink" Target="https://www.ne.se/uppslagsverk/encyklopedi/l%C3%A5ng/romulus" TargetMode="External"/><Relationship Id="rId6" Type="http://schemas.openxmlformats.org/officeDocument/2006/relationships/hyperlink" Target="https://www.ne.se/uppslagsverk/encyklopedi/enkel/romerska-riket" TargetMode="External"/><Relationship Id="rId7" Type="http://schemas.openxmlformats.org/officeDocument/2006/relationships/hyperlink" Target="https://www.svt.se/nyheter/paven-far-allt-mer-kritik-inom-kyrkan" TargetMode="External"/><Relationship Id="rId8" Type="http://schemas.openxmlformats.org/officeDocument/2006/relationships/hyperlink" Target="https://www.ui.se/landguiden/lander-och-omraden/europa/vatikanstat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lin ang="5400012" scaled="0"/>
        </a:gra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3" id="259" name="Google Shape;259;p61"/>
          <p:cNvSpPr txBox="1"/>
          <p:nvPr/>
        </p:nvSpPr>
        <p:spPr>
          <a:xfrm>
            <a:off x="231325" y="764700"/>
            <a:ext cx="1172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5000">
                <a:latin typeface="Corben"/>
                <a:ea typeface="Corben"/>
                <a:cs typeface="Corben"/>
                <a:sym typeface="Corben"/>
              </a:rPr>
              <a:t>Fördjupning: Rom</a:t>
            </a:r>
            <a:endParaRPr sz="5000"/>
          </a:p>
        </p:txBody>
      </p:sp>
      <p:pic>
        <p:nvPicPr>
          <p:cNvPr id="260" name="Google Shape;26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5863" y="1840900"/>
            <a:ext cx="6040274" cy="402587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61"/>
          <p:cNvSpPr txBox="1"/>
          <p:nvPr/>
        </p:nvSpPr>
        <p:spPr>
          <a:xfrm>
            <a:off x="2977225" y="5819650"/>
            <a:ext cx="60420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solidFill>
                  <a:schemeClr val="dk1"/>
                </a:solidFill>
              </a:rPr>
              <a:t>Fontana di Trevi är en känd fontän i Italiens huvudstad Rom.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2" name="Google Shape;262;p61"/>
          <p:cNvSpPr txBox="1"/>
          <p:nvPr/>
        </p:nvSpPr>
        <p:spPr>
          <a:xfrm rot="5400000">
            <a:off x="7739375" y="2874675"/>
            <a:ext cx="27699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dk1"/>
                </a:solidFill>
              </a:rPr>
              <a:t>Foto: </a:t>
            </a:r>
            <a:r>
              <a:rPr lang="sv-SE" sz="1000">
                <a:solidFill>
                  <a:schemeClr val="dk1"/>
                </a:solidFill>
              </a:rPr>
              <a:t>Michele Bitetto/Unsplash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lin ang="5400012" scaled="0"/>
        </a:gra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5" id="267" name="Google Shape;267;p62"/>
          <p:cNvSpPr txBox="1"/>
          <p:nvPr/>
        </p:nvSpPr>
        <p:spPr>
          <a:xfrm>
            <a:off x="6172200" y="397400"/>
            <a:ext cx="5684700" cy="56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Romulus &amp; Remus</a:t>
            </a:r>
            <a:endParaRPr b="1" sz="1800">
              <a:solidFill>
                <a:srgbClr val="FF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Italiens huvudstad Rom är väldigt gammal. Enligt legenden skapades Rom år 753 f.Kr.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 tvillingbröderna Romulus och Remus.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Brödernas mamma var dotter till en kung och deras pappa var krigsguden Mars.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När en ny kung tog över ville han inte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 någon skulle hota hans makt.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Så bröderna övergavs vid floden Tibern.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en varghona räddade dem.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När de blev vuxna började de bygga en stad på en plats med sju kullar: Rom.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2"/>
          <p:cNvSpPr txBox="1"/>
          <p:nvPr/>
        </p:nvSpPr>
        <p:spPr>
          <a:xfrm>
            <a:off x="317025" y="4859025"/>
            <a:ext cx="60009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solidFill>
                  <a:srgbClr val="333333"/>
                </a:solidFill>
              </a:rPr>
              <a:t>Staty av tvillingarna och vargen.</a:t>
            </a:r>
            <a:endParaRPr/>
          </a:p>
        </p:txBody>
      </p:sp>
      <p:sp>
        <p:nvSpPr>
          <p:cNvPr id="269" name="Google Shape;269;p62"/>
          <p:cNvSpPr txBox="1"/>
          <p:nvPr/>
        </p:nvSpPr>
        <p:spPr>
          <a:xfrm rot="5400000">
            <a:off x="4055700" y="2912550"/>
            <a:ext cx="3741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</a:t>
            </a:r>
            <a:r>
              <a:rPr lang="sv-SE" sz="1000">
                <a:solidFill>
                  <a:schemeClr val="dk1"/>
                </a:solidFill>
              </a:rPr>
              <a:t>Carlos Felipe Ramírez Mesa/Unsplash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270" name="Google Shape;27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100" y="1262188"/>
            <a:ext cx="5452498" cy="3639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3"/>
          <p:cNvSpPr txBox="1"/>
          <p:nvPr/>
        </p:nvSpPr>
        <p:spPr>
          <a:xfrm>
            <a:off x="225450" y="5074350"/>
            <a:ext cx="522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Den romerske kejsaren Claudius som levde för 2 000 år sedan.</a:t>
            </a:r>
            <a:br>
              <a:rPr lang="sv-SE"/>
            </a:br>
            <a:r>
              <a:rPr lang="sv-SE"/>
              <a:t>Ordet kejsare kommer från det latinska ordet </a:t>
            </a:r>
            <a:r>
              <a:rPr i="1" lang="sv-SE"/>
              <a:t>caesar.</a:t>
            </a:r>
            <a:endParaRPr i="1"/>
          </a:p>
        </p:txBody>
      </p:sp>
      <p:sp>
        <p:nvSpPr>
          <p:cNvPr id="276" name="Google Shape;276;p63"/>
          <p:cNvSpPr txBox="1"/>
          <p:nvPr/>
        </p:nvSpPr>
        <p:spPr>
          <a:xfrm rot="5400000">
            <a:off x="3637650" y="3412050"/>
            <a:ext cx="4425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Unsplash </a:t>
            </a:r>
            <a:endParaRPr sz="1000"/>
          </a:p>
        </p:txBody>
      </p:sp>
      <p:sp>
        <p:nvSpPr>
          <p:cNvPr descr="Rectangle 5" id="277" name="Google Shape;277;p63"/>
          <p:cNvSpPr txBox="1"/>
          <p:nvPr/>
        </p:nvSpPr>
        <p:spPr>
          <a:xfrm>
            <a:off x="6096000" y="615125"/>
            <a:ext cx="58830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Romarriket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Sagan om bröderna är inte verklig,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har blivit en symbol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för staden Rom och för Romarriket.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Romarriket var ett stort rike under antiken. Det fanns i tusen år, från ca 500 f.Kr–500 e.Kr. När det var som störst sträckte det sig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från England i norr till Egypten i söder.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Romarna pratade språket latin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och Rom var deras huvudstad.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440250"/>
            <a:ext cx="5452498" cy="3634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4"/>
          <p:cNvSpPr txBox="1"/>
          <p:nvPr/>
        </p:nvSpPr>
        <p:spPr>
          <a:xfrm rot="5400000">
            <a:off x="3732850" y="3093475"/>
            <a:ext cx="4136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Shutterstock</a:t>
            </a:r>
            <a:endParaRPr sz="1000"/>
          </a:p>
        </p:txBody>
      </p:sp>
      <p:sp>
        <p:nvSpPr>
          <p:cNvPr descr="Rectangle 5" id="284" name="Google Shape;284;p64"/>
          <p:cNvSpPr txBox="1"/>
          <p:nvPr/>
        </p:nvSpPr>
        <p:spPr>
          <a:xfrm>
            <a:off x="5950725" y="397400"/>
            <a:ext cx="59991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Vatikanstaten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Mitt i Rom ligger världens minsta land: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Vatikanstaten. Det bor cirka 800 människor där.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Platsen har länge varit viktigt för kristna.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Påven har nämligen bott där sen 1300-talet. Påven är biskop över Rom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och högsta chefen över Vatikanstaten.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Påven är den högsta ledaren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för en typ av kristendom som heter katolicism.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finns cirka 1,3 miljarder katoliker i världen.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825" y="1291009"/>
            <a:ext cx="5432699" cy="3570514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64"/>
          <p:cNvSpPr txBox="1"/>
          <p:nvPr/>
        </p:nvSpPr>
        <p:spPr>
          <a:xfrm>
            <a:off x="185613" y="4861525"/>
            <a:ext cx="57651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solidFill>
                  <a:schemeClr val="dk1"/>
                </a:solidFill>
              </a:rPr>
              <a:t>Schweizergardet har vaktat </a:t>
            </a:r>
            <a:r>
              <a:rPr lang="sv-SE">
                <a:solidFill>
                  <a:schemeClr val="dk1"/>
                </a:solidFill>
              </a:rPr>
              <a:t>Vatikanstaten och </a:t>
            </a:r>
            <a:r>
              <a:rPr lang="sv-SE">
                <a:solidFill>
                  <a:schemeClr val="dk1"/>
                </a:solidFill>
              </a:rPr>
              <a:t>påven sen 1500-talet.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5"/>
          <p:cNvSpPr txBox="1"/>
          <p:nvPr/>
        </p:nvSpPr>
        <p:spPr>
          <a:xfrm rot="5400000">
            <a:off x="3203850" y="2822950"/>
            <a:ext cx="5293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</a:t>
            </a:r>
            <a:r>
              <a:rPr lang="sv-SE" sz="1000">
                <a:solidFill>
                  <a:srgbClr val="333333"/>
                </a:solidFill>
              </a:rPr>
              <a:t>Ashwin Vaswani/Unsplash</a:t>
            </a:r>
            <a:endParaRPr sz="1000"/>
          </a:p>
        </p:txBody>
      </p:sp>
      <p:sp>
        <p:nvSpPr>
          <p:cNvPr descr="Rectangle 5" id="292" name="Google Shape;292;p65"/>
          <p:cNvSpPr txBox="1"/>
          <p:nvPr/>
        </p:nvSpPr>
        <p:spPr>
          <a:xfrm>
            <a:off x="6225475" y="397400"/>
            <a:ext cx="56313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Påven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tusen år har biskopen av Rom kallats påve.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När en påve dör måste en ny väljas.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 nuvarande påven heter Franciskus.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 är ganska liberal för att vara påve.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har han fått viss kritik för.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 har t.ex. sagt att Gud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även älskar homosexuella människor.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 katolska kyrkan är väldigt gammaldags. Det är det t.ex. bara män som kan bli påve och många tror att det är dåligt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 vara homosexuell.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65"/>
          <p:cNvSpPr txBox="1"/>
          <p:nvPr/>
        </p:nvSpPr>
        <p:spPr>
          <a:xfrm>
            <a:off x="393475" y="3827975"/>
            <a:ext cx="575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solidFill>
                  <a:schemeClr val="dk1"/>
                </a:solidFill>
              </a:rPr>
              <a:t>Påven Franciskus i Vatikanstaten.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94" name="Google Shape;294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575" y="421950"/>
            <a:ext cx="5246822" cy="34970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te smoke appears at the Vatican, signaling that a new pope has been chosen by the cardinals.&#10;&#10;Subscribe on YouTube: http://bit.ly/U8Ys7n&#10;&#10;Watch more videos at: http://nytimes.com/video&#10; &#10;---------------------------------------------------------------&#10; &#10;Want more from The New York Times?&#10; &#10;Twitter: https://twitter.com/nytvideo&#10; &#10;Facebook: https://www.facebook.com/nytimes&#10; &#10;Google+: https://plus.google.com/+nytimes/&#10; &#10;Whether it's reporting on conflicts abroad and political divisions at home, or covering the latest style trends and scientific developments, New York Times video journalists provide a revealing and unforgettable view of the world. It's all the news that's fit to watch. On YouTube.&#10; &#10;Conclave 2013 | New Pope White Smoke Seen at Vatican in Rome | The New York Times&#10;http://www.youtube.com/user/TheNewYorkTimes" id="295" name="Google Shape;295;p65" title="Conclave 2013 | New Pope White Smoke Seen at Vatican in Rome | The New York Time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575" y="4392925"/>
            <a:ext cx="3794125" cy="21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65"/>
          <p:cNvSpPr txBox="1"/>
          <p:nvPr/>
        </p:nvSpPr>
        <p:spPr>
          <a:xfrm>
            <a:off x="4282488" y="4709275"/>
            <a:ext cx="1658400" cy="18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>
                <a:solidFill>
                  <a:schemeClr val="dk1"/>
                </a:solidFill>
              </a:rPr>
              <a:t>När en ny påve har blivit vald</a:t>
            </a:r>
            <a:br>
              <a:rPr lang="sv-SE">
                <a:solidFill>
                  <a:schemeClr val="dk1"/>
                </a:solidFill>
              </a:rPr>
            </a:br>
            <a:r>
              <a:rPr lang="sv-SE">
                <a:solidFill>
                  <a:schemeClr val="dk1"/>
                </a:solidFill>
              </a:rPr>
              <a:t>syns vit rök </a:t>
            </a:r>
            <a:br>
              <a:rPr lang="sv-SE">
                <a:solidFill>
                  <a:schemeClr val="dk1"/>
                </a:solidFill>
              </a:rPr>
            </a:br>
            <a:r>
              <a:rPr lang="sv-SE">
                <a:solidFill>
                  <a:schemeClr val="dk1"/>
                </a:solidFill>
              </a:rPr>
              <a:t>vid Petersplatsen </a:t>
            </a:r>
            <a:br>
              <a:rPr lang="sv-SE">
                <a:solidFill>
                  <a:schemeClr val="dk1"/>
                </a:solidFill>
              </a:rPr>
            </a:br>
            <a:r>
              <a:rPr lang="sv-SE">
                <a:solidFill>
                  <a:schemeClr val="dk1"/>
                </a:solidFill>
              </a:rPr>
              <a:t>i Vatikanstaten.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solidFill>
                  <a:schemeClr val="dk1"/>
                </a:solidFill>
              </a:rPr>
              <a:t>Tryck på play för att se hur det såg ut sist det hände.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3" id="301" name="Google Shape;301;p66"/>
          <p:cNvSpPr txBox="1"/>
          <p:nvPr/>
        </p:nvSpPr>
        <p:spPr>
          <a:xfrm>
            <a:off x="4907351" y="1052725"/>
            <a:ext cx="6337500" cy="32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4400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Källor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Globalis: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Vatikanstaten</a:t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Katolska kyrkan: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Påven</a:t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Nationalencyklopedin:</a:t>
            </a:r>
            <a:r>
              <a:rPr i="1" lang="sv-SE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Romulus</a:t>
            </a:r>
            <a:r>
              <a:rPr lang="sv-SE" sz="15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romerska riket </a:t>
            </a:r>
            <a:endParaRPr sz="15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SVT: 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Liberal påve får kritik av sina egna</a:t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Utrikespolitiska institutet: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Vatikanstaten </a:t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 u="sng">
              <a:solidFill>
                <a:schemeClr val="hlink"/>
              </a:solidFill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u="sng">
              <a:solidFill>
                <a:srgbClr val="0563C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302" name="Google Shape;302;p6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90525" y="701250"/>
            <a:ext cx="3216850" cy="48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 - orang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ma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 - Hav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 - Grön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 - blå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 - Rosa tom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